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5" r:id="rId10"/>
  </p:sldIdLst>
  <p:sldSz cx="14630400" cy="8229600"/>
  <p:notesSz cx="8229600" cy="146304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49" autoAdjust="0"/>
    <p:restoredTop sz="94610"/>
  </p:normalViewPr>
  <p:slideViewPr>
    <p:cSldViewPr snapToGrid="0" snapToObjects="1">
      <p:cViewPr varScale="1">
        <p:scale>
          <a:sx n="54" d="100"/>
          <a:sy n="54" d="100"/>
        </p:scale>
        <p:origin x="8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479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38206"/>
            <a:ext cx="7556421" cy="2835116"/>
          </a:xfrm>
          <a:prstGeom prst="rect">
            <a:avLst/>
          </a:prstGeom>
          <a:noFill/>
          <a:ln/>
        </p:spPr>
        <p:txBody>
          <a:bodyPr wrap="square" lIns="0" tIns="0" rIns="0" bIns="0" rtlCol="0" anchor="t"/>
          <a:lstStyle/>
          <a:p>
            <a:pPr>
              <a:lnSpc>
                <a:spcPts val="5550"/>
              </a:lnSpc>
            </a:pPr>
            <a:r>
              <a:rPr lang="fr-FR" sz="4400" b="1" dirty="0">
                <a:latin typeface="Inter Bold"/>
              </a:rPr>
              <a:t>Projet de fin d'études : Recommandation d'emplois et amélioration de CV basées sur l’IA</a:t>
            </a:r>
            <a:endParaRPr lang="en-US" sz="4400" b="1" dirty="0">
              <a:latin typeface="Inter Bold"/>
            </a:endParaRPr>
          </a:p>
        </p:txBody>
      </p:sp>
      <p:sp>
        <p:nvSpPr>
          <p:cNvPr id="4" name="Text 1"/>
          <p:cNvSpPr/>
          <p:nvPr/>
        </p:nvSpPr>
        <p:spPr>
          <a:xfrm>
            <a:off x="793790" y="5013484"/>
            <a:ext cx="7556421" cy="725805"/>
          </a:xfrm>
          <a:prstGeom prst="rect">
            <a:avLst/>
          </a:prstGeom>
          <a:noFill/>
          <a:ln/>
        </p:spPr>
        <p:txBody>
          <a:bodyPr wrap="square" lIns="0" tIns="0" rIns="0" bIns="0" rtlCol="0" anchor="t"/>
          <a:lstStyle/>
          <a:p>
            <a:pPr>
              <a:lnSpc>
                <a:spcPts val="2850"/>
              </a:lnSpc>
            </a:pPr>
            <a:r>
              <a:rPr lang="fr-FR" sz="1750" dirty="0">
                <a:latin typeface="Inter"/>
              </a:rPr>
              <a:t>Présentation d’un système intelligent qui associe les utilisateurs à des emplois et améliore leurs CVs grâce à l’IA.</a:t>
            </a:r>
            <a:endParaRPr lang="en-US" sz="1750" dirty="0">
              <a:latin typeface="Inter"/>
            </a:endParaRPr>
          </a:p>
        </p:txBody>
      </p:sp>
      <p:sp>
        <p:nvSpPr>
          <p:cNvPr id="5" name="Shape 2"/>
          <p:cNvSpPr/>
          <p:nvPr/>
        </p:nvSpPr>
        <p:spPr>
          <a:xfrm>
            <a:off x="793790" y="6011347"/>
            <a:ext cx="362903" cy="362903"/>
          </a:xfrm>
          <a:prstGeom prst="roundRect">
            <a:avLst>
              <a:gd name="adj" fmla="val 25194296"/>
            </a:avLst>
          </a:prstGeom>
          <a:noFill/>
          <a:ln w="7620">
            <a:solidFill>
              <a:srgbClr val="FFFFFF"/>
            </a:solidFill>
            <a:prstDash val="solid"/>
          </a:ln>
        </p:spPr>
        <p:txBody>
          <a:bodyPr/>
          <a:lstStyle/>
          <a:p>
            <a:endParaRPr lang="en-US"/>
          </a:p>
        </p:txBody>
      </p:sp>
      <p:sp>
        <p:nvSpPr>
          <p:cNvPr id="7" name="Text 3"/>
          <p:cNvSpPr/>
          <p:nvPr/>
        </p:nvSpPr>
        <p:spPr>
          <a:xfrm>
            <a:off x="1270040" y="5994440"/>
            <a:ext cx="2548533" cy="396835"/>
          </a:xfrm>
          <a:prstGeom prst="rect">
            <a:avLst/>
          </a:prstGeom>
          <a:noFill/>
          <a:ln/>
        </p:spPr>
        <p:txBody>
          <a:bodyPr wrap="none" lIns="0" tIns="0" rIns="0" bIns="0" rtlCol="0" anchor="t"/>
          <a:lstStyle/>
          <a:p>
            <a:pPr marL="0" indent="0" algn="l">
              <a:lnSpc>
                <a:spcPts val="3100"/>
              </a:lnSpc>
              <a:buNone/>
            </a:pP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97744"/>
            <a:ext cx="7556421" cy="2126337"/>
          </a:xfrm>
          <a:prstGeom prst="rect">
            <a:avLst/>
          </a:prstGeom>
          <a:noFill/>
          <a:ln/>
        </p:spPr>
        <p:txBody>
          <a:bodyPr wrap="square" lIns="0" tIns="0" rIns="0" bIns="0" rtlCol="0" anchor="t"/>
          <a:lstStyle/>
          <a:p>
            <a:pPr>
              <a:lnSpc>
                <a:spcPts val="5550"/>
              </a:lnSpc>
            </a:pPr>
            <a:r>
              <a:rPr lang="fr-FR" sz="4400" b="1" dirty="0">
                <a:latin typeface="Inter Bold"/>
                <a:ea typeface="Inter Bold"/>
              </a:rPr>
              <a:t>Aperçu du projet : Problématique et solution proposée</a:t>
            </a:r>
            <a:endParaRPr lang="en-US" sz="4400" b="1" dirty="0">
              <a:latin typeface="Inter Bold"/>
              <a:ea typeface="Inter Bold"/>
            </a:endParaRPr>
          </a:p>
        </p:txBody>
      </p:sp>
      <p:sp>
        <p:nvSpPr>
          <p:cNvPr id="4" name="Shape 1"/>
          <p:cNvSpPr/>
          <p:nvPr/>
        </p:nvSpPr>
        <p:spPr>
          <a:xfrm>
            <a:off x="793790" y="3464243"/>
            <a:ext cx="510302" cy="510302"/>
          </a:xfrm>
          <a:prstGeom prst="roundRect">
            <a:avLst>
              <a:gd name="adj" fmla="val 18669"/>
            </a:avLst>
          </a:prstGeom>
          <a:solidFill>
            <a:srgbClr val="DADBF1"/>
          </a:solidFill>
          <a:ln w="7620">
            <a:solidFill>
              <a:srgbClr val="C0C1D7"/>
            </a:solidFill>
            <a:prstDash val="solid"/>
          </a:ln>
        </p:spPr>
        <p:txBody>
          <a:bodyPr/>
          <a:lstStyle/>
          <a:p>
            <a:endParaRPr lang="en-US"/>
          </a:p>
        </p:txBody>
      </p:sp>
      <p:sp>
        <p:nvSpPr>
          <p:cNvPr id="5" name="Text 2"/>
          <p:cNvSpPr/>
          <p:nvPr/>
        </p:nvSpPr>
        <p:spPr>
          <a:xfrm>
            <a:off x="1530906" y="3542109"/>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Problème</a:t>
            </a:r>
            <a:endParaRPr lang="en-US" sz="2200" b="1" dirty="0">
              <a:latin typeface="Inter Bold"/>
              <a:ea typeface="Inter Bold"/>
            </a:endParaRPr>
          </a:p>
        </p:txBody>
      </p:sp>
      <p:sp>
        <p:nvSpPr>
          <p:cNvPr id="6" name="Text 3"/>
          <p:cNvSpPr/>
          <p:nvPr/>
        </p:nvSpPr>
        <p:spPr>
          <a:xfrm>
            <a:off x="1530906" y="4032527"/>
            <a:ext cx="2899410" cy="1623059"/>
          </a:xfrm>
          <a:prstGeom prst="rect">
            <a:avLst/>
          </a:prstGeom>
          <a:noFill/>
          <a:ln/>
        </p:spPr>
        <p:txBody>
          <a:bodyPr wrap="square" lIns="0" tIns="0" rIns="0" bIns="0" rtlCol="0" anchor="t"/>
          <a:lstStyle/>
          <a:p>
            <a:pPr>
              <a:lnSpc>
                <a:spcPts val="2850"/>
              </a:lnSpc>
            </a:pPr>
            <a:r>
              <a:rPr lang="fr-FR" sz="1750" dirty="0">
                <a:latin typeface="Inter"/>
                <a:ea typeface="Inter"/>
              </a:rPr>
              <a:t>Les chercheurs d’emploi rencontrent des difficultés à trouver des offres pertinentes et à optimiser leurs CVs.</a:t>
            </a:r>
            <a:endParaRPr lang="en-US" sz="1750" dirty="0">
              <a:latin typeface="Inter"/>
              <a:ea typeface="Inter"/>
            </a:endParaRPr>
          </a:p>
        </p:txBody>
      </p:sp>
      <p:sp>
        <p:nvSpPr>
          <p:cNvPr id="7" name="Shape 4"/>
          <p:cNvSpPr/>
          <p:nvPr/>
        </p:nvSpPr>
        <p:spPr>
          <a:xfrm>
            <a:off x="4713803" y="3464243"/>
            <a:ext cx="510302" cy="510302"/>
          </a:xfrm>
          <a:prstGeom prst="roundRect">
            <a:avLst>
              <a:gd name="adj" fmla="val 18669"/>
            </a:avLst>
          </a:prstGeom>
          <a:solidFill>
            <a:srgbClr val="DADBF1"/>
          </a:solidFill>
          <a:ln w="7620">
            <a:solidFill>
              <a:srgbClr val="C0C1D7"/>
            </a:solidFill>
            <a:prstDash val="solid"/>
          </a:ln>
        </p:spPr>
        <p:txBody>
          <a:bodyPr/>
          <a:lstStyle/>
          <a:p>
            <a:endParaRPr lang="en-US"/>
          </a:p>
        </p:txBody>
      </p:sp>
      <p:sp>
        <p:nvSpPr>
          <p:cNvPr id="8" name="Text 5"/>
          <p:cNvSpPr/>
          <p:nvPr/>
        </p:nvSpPr>
        <p:spPr>
          <a:xfrm>
            <a:off x="5450919" y="3542109"/>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Solution</a:t>
            </a:r>
            <a:endParaRPr lang="en-US" sz="2200" b="1" dirty="0">
              <a:latin typeface="Inter Bold"/>
              <a:ea typeface="Inter Bold"/>
            </a:endParaRPr>
          </a:p>
        </p:txBody>
      </p:sp>
      <p:sp>
        <p:nvSpPr>
          <p:cNvPr id="9" name="Text 6"/>
          <p:cNvSpPr/>
          <p:nvPr/>
        </p:nvSpPr>
        <p:spPr>
          <a:xfrm>
            <a:off x="5450918" y="4032528"/>
            <a:ext cx="3194317" cy="1451610"/>
          </a:xfrm>
          <a:prstGeom prst="rect">
            <a:avLst/>
          </a:prstGeom>
          <a:noFill/>
          <a:ln/>
        </p:spPr>
        <p:txBody>
          <a:bodyPr wrap="square" lIns="0" tIns="0" rIns="0" bIns="0" rtlCol="0" anchor="t"/>
          <a:lstStyle/>
          <a:p>
            <a:pPr>
              <a:lnSpc>
                <a:spcPts val="2850"/>
              </a:lnSpc>
            </a:pPr>
            <a:r>
              <a:rPr lang="fr-FR" sz="1750" dirty="0">
                <a:latin typeface="Inter"/>
                <a:ea typeface="Inter"/>
              </a:rPr>
              <a:t>Recommandation d’emplois et amélioration de CVs basées sur l’IA, adaptées au profil de chaque utilisateur.</a:t>
            </a:r>
            <a:endParaRPr lang="en-US" sz="1750" dirty="0">
              <a:latin typeface="Inter"/>
              <a:ea typeface="Inter"/>
            </a:endParaRPr>
          </a:p>
        </p:txBody>
      </p:sp>
      <p:sp>
        <p:nvSpPr>
          <p:cNvPr id="10" name="Shape 7"/>
          <p:cNvSpPr/>
          <p:nvPr/>
        </p:nvSpPr>
        <p:spPr>
          <a:xfrm>
            <a:off x="793790" y="5937766"/>
            <a:ext cx="510302" cy="510302"/>
          </a:xfrm>
          <a:prstGeom prst="roundRect">
            <a:avLst>
              <a:gd name="adj" fmla="val 18669"/>
            </a:avLst>
          </a:prstGeom>
          <a:solidFill>
            <a:srgbClr val="DADBF1"/>
          </a:solidFill>
          <a:ln w="7620">
            <a:solidFill>
              <a:srgbClr val="C0C1D7"/>
            </a:solidFill>
            <a:prstDash val="solid"/>
          </a:ln>
        </p:spPr>
        <p:txBody>
          <a:bodyPr/>
          <a:lstStyle/>
          <a:p>
            <a:endParaRPr lang="en-US"/>
          </a:p>
        </p:txBody>
      </p:sp>
      <p:sp>
        <p:nvSpPr>
          <p:cNvPr id="11" name="Text 8"/>
          <p:cNvSpPr/>
          <p:nvPr/>
        </p:nvSpPr>
        <p:spPr>
          <a:xfrm>
            <a:off x="1530906" y="6015633"/>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Objectif</a:t>
            </a:r>
            <a:endParaRPr lang="en-US" sz="2200" b="1" dirty="0">
              <a:latin typeface="Inter Bold"/>
              <a:ea typeface="Inter Bold"/>
            </a:endParaRPr>
          </a:p>
        </p:txBody>
      </p:sp>
      <p:sp>
        <p:nvSpPr>
          <p:cNvPr id="12" name="Text 9"/>
          <p:cNvSpPr/>
          <p:nvPr/>
        </p:nvSpPr>
        <p:spPr>
          <a:xfrm>
            <a:off x="1530906" y="6506051"/>
            <a:ext cx="6819305" cy="725805"/>
          </a:xfrm>
          <a:prstGeom prst="rect">
            <a:avLst/>
          </a:prstGeom>
          <a:noFill/>
          <a:ln/>
        </p:spPr>
        <p:txBody>
          <a:bodyPr wrap="square" lIns="0" tIns="0" rIns="0" bIns="0" rtlCol="0" anchor="t"/>
          <a:lstStyle/>
          <a:p>
            <a:pPr>
              <a:lnSpc>
                <a:spcPts val="2850"/>
              </a:lnSpc>
            </a:pPr>
            <a:r>
              <a:rPr lang="fr-FR" sz="1750" dirty="0">
                <a:latin typeface="Inter"/>
                <a:ea typeface="Inter"/>
              </a:rPr>
              <a:t>Augmenter le taux de réussite des candidatures grâce à des correspondances personnalisées et des CVs plus performants.</a:t>
            </a:r>
            <a:endParaRPr lang="en-US" sz="1750" dirty="0">
              <a:latin typeface="Inter"/>
              <a:ea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66962"/>
            <a:ext cx="13042821" cy="1417558"/>
          </a:xfrm>
          <a:prstGeom prst="rect">
            <a:avLst/>
          </a:prstGeom>
          <a:noFill/>
          <a:ln/>
        </p:spPr>
        <p:txBody>
          <a:bodyPr wrap="square" lIns="0" tIns="0" rIns="0" bIns="0" rtlCol="0" anchor="t"/>
          <a:lstStyle/>
          <a:p>
            <a:pPr>
              <a:lnSpc>
                <a:spcPts val="5550"/>
              </a:lnSpc>
            </a:pPr>
            <a:r>
              <a:rPr lang="fr-FR" sz="4400" b="1" dirty="0">
                <a:latin typeface="Inter Bold"/>
                <a:ea typeface="Inter Bold"/>
              </a:rPr>
              <a:t>Architecture du système : Intégration du NLP, des LLM et des sources de données</a:t>
            </a:r>
            <a:endParaRPr lang="en-US" sz="4400" b="1" dirty="0">
              <a:latin typeface="Inter Bold"/>
              <a:ea typeface="Inter Bold"/>
            </a:endParaRPr>
          </a:p>
        </p:txBody>
      </p:sp>
      <p:sp>
        <p:nvSpPr>
          <p:cNvPr id="3" name="Text 1"/>
          <p:cNvSpPr/>
          <p:nvPr/>
        </p:nvSpPr>
        <p:spPr>
          <a:xfrm>
            <a:off x="793790" y="4351496"/>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Module NLP</a:t>
            </a:r>
            <a:br>
              <a:rPr lang="fr-FR" sz="2200" b="1" dirty="0">
                <a:latin typeface="Inter Bold"/>
                <a:ea typeface="Inter Bold"/>
              </a:rPr>
            </a:br>
            <a:endParaRPr lang="en-US" sz="2200" b="1" dirty="0">
              <a:latin typeface="Inter Bold"/>
              <a:ea typeface="Inter Bold"/>
            </a:endParaRPr>
          </a:p>
        </p:txBody>
      </p:sp>
      <p:sp>
        <p:nvSpPr>
          <p:cNvPr id="4" name="Text 2"/>
          <p:cNvSpPr/>
          <p:nvPr/>
        </p:nvSpPr>
        <p:spPr>
          <a:xfrm>
            <a:off x="793790" y="4932640"/>
            <a:ext cx="3978116" cy="1662124"/>
          </a:xfrm>
          <a:prstGeom prst="rect">
            <a:avLst/>
          </a:prstGeom>
          <a:noFill/>
          <a:ln/>
        </p:spPr>
        <p:txBody>
          <a:bodyPr wrap="square" lIns="0" tIns="0" rIns="0" bIns="0" rtlCol="0" anchor="t"/>
          <a:lstStyle/>
          <a:p>
            <a:pPr>
              <a:lnSpc>
                <a:spcPts val="2850"/>
              </a:lnSpc>
            </a:pPr>
            <a:r>
              <a:rPr lang="fr-FR" sz="1750" dirty="0">
                <a:latin typeface="Inter"/>
                <a:ea typeface="Inter"/>
              </a:rPr>
              <a:t>Analyse les offres d’emploi pour en extraire les informations clés : compétences, salaire, type de poste, etc.</a:t>
            </a:r>
            <a:endParaRPr lang="en-US" sz="1750" dirty="0">
              <a:latin typeface="Inter"/>
              <a:ea typeface="Inter"/>
            </a:endParaRPr>
          </a:p>
        </p:txBody>
      </p:sp>
      <p:sp>
        <p:nvSpPr>
          <p:cNvPr id="5" name="Text 3"/>
          <p:cNvSpPr/>
          <p:nvPr/>
        </p:nvSpPr>
        <p:spPr>
          <a:xfrm>
            <a:off x="5332928" y="4351496"/>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Composants LLM</a:t>
            </a:r>
            <a:endParaRPr lang="en-US" sz="2200" b="1" dirty="0">
              <a:latin typeface="Inter Bold"/>
              <a:ea typeface="Inter Bold"/>
            </a:endParaRPr>
          </a:p>
        </p:txBody>
      </p:sp>
      <p:sp>
        <p:nvSpPr>
          <p:cNvPr id="6" name="Text 4"/>
          <p:cNvSpPr/>
          <p:nvPr/>
        </p:nvSpPr>
        <p:spPr>
          <a:xfrm>
            <a:off x="5332928" y="4932640"/>
            <a:ext cx="3978116" cy="1662124"/>
          </a:xfrm>
          <a:prstGeom prst="rect">
            <a:avLst/>
          </a:prstGeom>
          <a:noFill/>
          <a:ln/>
        </p:spPr>
        <p:txBody>
          <a:bodyPr wrap="square" lIns="0" tIns="0" rIns="0" bIns="0" rtlCol="0" anchor="t"/>
          <a:lstStyle/>
          <a:p>
            <a:pPr>
              <a:lnSpc>
                <a:spcPts val="2850"/>
              </a:lnSpc>
            </a:pPr>
            <a:r>
              <a:rPr lang="fr-FR" sz="1750" dirty="0">
                <a:latin typeface="Inter"/>
                <a:ea typeface="Inter"/>
              </a:rPr>
              <a:t>Utilisation de </a:t>
            </a:r>
            <a:r>
              <a:rPr lang="fr-FR" sz="1750" b="1" dirty="0">
                <a:latin typeface="Inter"/>
                <a:ea typeface="Inter"/>
              </a:rPr>
              <a:t>Ollama Instruct</a:t>
            </a:r>
            <a:r>
              <a:rPr lang="fr-FR" sz="1750" dirty="0">
                <a:latin typeface="Inter"/>
                <a:ea typeface="Inter"/>
              </a:rPr>
              <a:t> pour la mise en correspondance des emplois, l’amélioration des CVs et la génération de retours personnalisés.</a:t>
            </a:r>
            <a:endParaRPr lang="en-US" sz="1750" dirty="0">
              <a:latin typeface="Inter"/>
              <a:ea typeface="Inter"/>
            </a:endParaRPr>
          </a:p>
        </p:txBody>
      </p:sp>
      <p:sp>
        <p:nvSpPr>
          <p:cNvPr id="7" name="Text 5"/>
          <p:cNvSpPr/>
          <p:nvPr/>
        </p:nvSpPr>
        <p:spPr>
          <a:xfrm>
            <a:off x="10020300" y="4351496"/>
            <a:ext cx="2687002" cy="354330"/>
          </a:xfrm>
          <a:prstGeom prst="rect">
            <a:avLst/>
          </a:prstGeom>
          <a:noFill/>
          <a:ln/>
        </p:spPr>
        <p:txBody>
          <a:bodyPr wrap="none" lIns="0" tIns="0" rIns="0" bIns="0" rtlCol="0" anchor="t"/>
          <a:lstStyle/>
          <a:p>
            <a:pPr>
              <a:lnSpc>
                <a:spcPts val="2750"/>
              </a:lnSpc>
            </a:pPr>
            <a:r>
              <a:rPr lang="fr-FR" sz="2200" b="1" dirty="0">
                <a:latin typeface="Inter Bold"/>
                <a:ea typeface="Inter Bold"/>
              </a:rPr>
              <a:t>Sources de données</a:t>
            </a:r>
            <a:endParaRPr lang="en-US" sz="2200" b="1" dirty="0">
              <a:latin typeface="Inter Bold"/>
              <a:ea typeface="Inter Bold"/>
            </a:endParaRPr>
          </a:p>
        </p:txBody>
      </p:sp>
      <p:sp>
        <p:nvSpPr>
          <p:cNvPr id="8" name="Text 6"/>
          <p:cNvSpPr/>
          <p:nvPr/>
        </p:nvSpPr>
        <p:spPr>
          <a:xfrm>
            <a:off x="9872067" y="4932640"/>
            <a:ext cx="3978116" cy="1662124"/>
          </a:xfrm>
          <a:prstGeom prst="rect">
            <a:avLst/>
          </a:prstGeom>
          <a:noFill/>
          <a:ln/>
        </p:spPr>
        <p:txBody>
          <a:bodyPr wrap="square" lIns="0" tIns="0" rIns="0" bIns="0" rtlCol="0" anchor="t"/>
          <a:lstStyle/>
          <a:p>
            <a:pPr>
              <a:lnSpc>
                <a:spcPts val="2850"/>
              </a:lnSpc>
            </a:pPr>
            <a:r>
              <a:rPr lang="fr-FR" sz="1750" dirty="0">
                <a:latin typeface="Inter"/>
                <a:ea typeface="Inter"/>
              </a:rPr>
              <a:t>Offres d’emploi via des API externes, annonces collectées par scraping, profils utilisateurs et bases de données de compétences.</a:t>
            </a:r>
            <a:endParaRPr lang="en-US" sz="1750" dirty="0">
              <a:latin typeface="Inter"/>
              <a:ea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553522" y="597337"/>
            <a:ext cx="7134211" cy="1891308"/>
          </a:xfrm>
          <a:prstGeom prst="rect">
            <a:avLst/>
          </a:prstGeom>
          <a:noFill/>
          <a:ln/>
        </p:spPr>
        <p:txBody>
          <a:bodyPr wrap="square" lIns="0" tIns="0" rIns="0" bIns="0" rtlCol="0" anchor="t"/>
          <a:lstStyle/>
          <a:p>
            <a:pPr>
              <a:lnSpc>
                <a:spcPts val="4950"/>
              </a:lnSpc>
            </a:pPr>
            <a:r>
              <a:rPr lang="fr-FR" sz="3800" b="1" dirty="0"/>
              <a:t>NLP pour l’analyse des descriptions de poste : flux d’extraction des compétences et des informations</a:t>
            </a:r>
            <a:endParaRPr lang="en-US" sz="3800" b="1" dirty="0"/>
          </a:p>
        </p:txBody>
      </p:sp>
      <p:pic>
        <p:nvPicPr>
          <p:cNvPr id="4" name="Image 1" descr="preencoded.png"/>
          <p:cNvPicPr>
            <a:picLocks noChangeAspect="1"/>
          </p:cNvPicPr>
          <p:nvPr/>
        </p:nvPicPr>
        <p:blipFill>
          <a:blip r:embed="rId3"/>
          <a:stretch>
            <a:fillRect/>
          </a:stretch>
        </p:blipFill>
        <p:spPr>
          <a:xfrm>
            <a:off x="553522" y="2791182"/>
            <a:ext cx="1008578" cy="1210270"/>
          </a:xfrm>
          <a:prstGeom prst="rect">
            <a:avLst/>
          </a:prstGeom>
        </p:spPr>
      </p:pic>
      <p:sp>
        <p:nvSpPr>
          <p:cNvPr id="5" name="Text 1"/>
          <p:cNvSpPr/>
          <p:nvPr/>
        </p:nvSpPr>
        <p:spPr>
          <a:xfrm>
            <a:off x="1864638" y="2992874"/>
            <a:ext cx="2521506" cy="315158"/>
          </a:xfrm>
          <a:prstGeom prst="rect">
            <a:avLst/>
          </a:prstGeom>
          <a:noFill/>
          <a:ln/>
        </p:spPr>
        <p:txBody>
          <a:bodyPr wrap="none" lIns="0" tIns="0" rIns="0" bIns="0" rtlCol="0" anchor="t"/>
          <a:lstStyle/>
          <a:p>
            <a:pPr>
              <a:lnSpc>
                <a:spcPts val="2450"/>
              </a:lnSpc>
            </a:pPr>
            <a:r>
              <a:rPr lang="fr-FR" sz="1950" b="1" dirty="0">
                <a:latin typeface="Inter Bold"/>
                <a:ea typeface="Inter Bold"/>
              </a:rPr>
              <a:t>Analyse d’entrée</a:t>
            </a:r>
            <a:endParaRPr lang="en-US" sz="1950" b="1" dirty="0">
              <a:latin typeface="Inter Bold"/>
              <a:ea typeface="Inter Bold"/>
            </a:endParaRPr>
          </a:p>
        </p:txBody>
      </p:sp>
      <p:sp>
        <p:nvSpPr>
          <p:cNvPr id="6" name="Text 2"/>
          <p:cNvSpPr/>
          <p:nvPr/>
        </p:nvSpPr>
        <p:spPr>
          <a:xfrm>
            <a:off x="1864638" y="3429000"/>
            <a:ext cx="6421041" cy="322659"/>
          </a:xfrm>
          <a:prstGeom prst="rect">
            <a:avLst/>
          </a:prstGeom>
          <a:noFill/>
          <a:ln/>
        </p:spPr>
        <p:txBody>
          <a:bodyPr wrap="none" lIns="0" tIns="0" rIns="0" bIns="0" rtlCol="0" anchor="t"/>
          <a:lstStyle/>
          <a:p>
            <a:pPr>
              <a:lnSpc>
                <a:spcPts val="2500"/>
              </a:lnSpc>
            </a:pPr>
            <a:r>
              <a:rPr lang="fr-FR" sz="1600" dirty="0"/>
              <a:t>Lire les descriptions de poste brutes à partir des sources de données.</a:t>
            </a:r>
            <a:endParaRPr lang="en-US" sz="1550" dirty="0"/>
          </a:p>
        </p:txBody>
      </p:sp>
      <p:pic>
        <p:nvPicPr>
          <p:cNvPr id="7" name="Image 2" descr="preencoded.png"/>
          <p:cNvPicPr>
            <a:picLocks noChangeAspect="1"/>
          </p:cNvPicPr>
          <p:nvPr/>
        </p:nvPicPr>
        <p:blipFill>
          <a:blip r:embed="rId4"/>
          <a:stretch>
            <a:fillRect/>
          </a:stretch>
        </p:blipFill>
        <p:spPr>
          <a:xfrm>
            <a:off x="553522" y="4001453"/>
            <a:ext cx="1008578" cy="1210270"/>
          </a:xfrm>
          <a:prstGeom prst="rect">
            <a:avLst/>
          </a:prstGeom>
        </p:spPr>
      </p:pic>
      <p:sp>
        <p:nvSpPr>
          <p:cNvPr id="8" name="Text 3"/>
          <p:cNvSpPr/>
          <p:nvPr/>
        </p:nvSpPr>
        <p:spPr>
          <a:xfrm>
            <a:off x="1864638" y="4203144"/>
            <a:ext cx="3183612" cy="315158"/>
          </a:xfrm>
          <a:prstGeom prst="rect">
            <a:avLst/>
          </a:prstGeom>
          <a:noFill/>
          <a:ln/>
        </p:spPr>
        <p:txBody>
          <a:bodyPr wrap="none" lIns="0" tIns="0" rIns="0" bIns="0" rtlCol="0" anchor="t"/>
          <a:lstStyle/>
          <a:p>
            <a:pPr>
              <a:lnSpc>
                <a:spcPts val="2450"/>
              </a:lnSpc>
            </a:pPr>
            <a:r>
              <a:rPr lang="fr-FR" sz="1950" b="1" dirty="0">
                <a:latin typeface="Inter Bold"/>
                <a:ea typeface="Inter Bold"/>
              </a:rPr>
              <a:t>Reconnaissance d’entités</a:t>
            </a:r>
            <a:endParaRPr lang="en-US" sz="1950" b="1" dirty="0">
              <a:latin typeface="Inter Bold"/>
              <a:ea typeface="Inter Bold"/>
            </a:endParaRPr>
          </a:p>
        </p:txBody>
      </p:sp>
      <p:sp>
        <p:nvSpPr>
          <p:cNvPr id="9" name="Text 4"/>
          <p:cNvSpPr/>
          <p:nvPr/>
        </p:nvSpPr>
        <p:spPr>
          <a:xfrm>
            <a:off x="1864638" y="4639270"/>
            <a:ext cx="6421041" cy="322659"/>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Identify skills, location, salary, and job type using NLP.</a:t>
            </a:r>
            <a:endParaRPr lang="en-US" sz="1550" dirty="0"/>
          </a:p>
        </p:txBody>
      </p:sp>
      <p:pic>
        <p:nvPicPr>
          <p:cNvPr id="10" name="Image 3" descr="preencoded.png"/>
          <p:cNvPicPr>
            <a:picLocks noChangeAspect="1"/>
          </p:cNvPicPr>
          <p:nvPr/>
        </p:nvPicPr>
        <p:blipFill>
          <a:blip r:embed="rId5"/>
          <a:stretch>
            <a:fillRect/>
          </a:stretch>
        </p:blipFill>
        <p:spPr>
          <a:xfrm>
            <a:off x="553522" y="5211723"/>
            <a:ext cx="1008578" cy="1210270"/>
          </a:xfrm>
          <a:prstGeom prst="rect">
            <a:avLst/>
          </a:prstGeom>
        </p:spPr>
      </p:pic>
      <p:sp>
        <p:nvSpPr>
          <p:cNvPr id="11" name="Text 5"/>
          <p:cNvSpPr/>
          <p:nvPr/>
        </p:nvSpPr>
        <p:spPr>
          <a:xfrm>
            <a:off x="1864638" y="5413415"/>
            <a:ext cx="2751058" cy="315158"/>
          </a:xfrm>
          <a:prstGeom prst="rect">
            <a:avLst/>
          </a:prstGeom>
          <a:noFill/>
          <a:ln/>
        </p:spPr>
        <p:txBody>
          <a:bodyPr wrap="none" lIns="0" tIns="0" rIns="0" bIns="0" rtlCol="0" anchor="t"/>
          <a:lstStyle/>
          <a:p>
            <a:pPr>
              <a:lnSpc>
                <a:spcPts val="2450"/>
              </a:lnSpc>
            </a:pPr>
            <a:r>
              <a:rPr lang="fr-FR" sz="2000" b="1" dirty="0">
                <a:latin typeface="Inter Bold"/>
                <a:ea typeface="Inter Bold"/>
              </a:rPr>
              <a:t>Extraction </a:t>
            </a:r>
            <a:r>
              <a:rPr lang="fr-FR" sz="1950" b="1" dirty="0">
                <a:latin typeface="Inter Bold"/>
                <a:ea typeface="Inter Bold"/>
              </a:rPr>
              <a:t>d’informations</a:t>
            </a:r>
            <a:endParaRPr lang="en-US" sz="1950" b="1" dirty="0">
              <a:latin typeface="Inter Bold"/>
              <a:ea typeface="Inter Bold"/>
            </a:endParaRPr>
          </a:p>
        </p:txBody>
      </p:sp>
      <p:sp>
        <p:nvSpPr>
          <p:cNvPr id="12" name="Text 6"/>
          <p:cNvSpPr/>
          <p:nvPr/>
        </p:nvSpPr>
        <p:spPr>
          <a:xfrm>
            <a:off x="1864638" y="5849541"/>
            <a:ext cx="6421041" cy="322659"/>
          </a:xfrm>
          <a:prstGeom prst="rect">
            <a:avLst/>
          </a:prstGeom>
          <a:noFill/>
          <a:ln/>
        </p:spPr>
        <p:txBody>
          <a:bodyPr wrap="none" lIns="0" tIns="0" rIns="0" bIns="0" rtlCol="0" anchor="t"/>
          <a:lstStyle/>
          <a:p>
            <a:pPr>
              <a:lnSpc>
                <a:spcPts val="2500"/>
              </a:lnSpc>
            </a:pPr>
            <a:r>
              <a:rPr lang="fr-FR" sz="1600" dirty="0"/>
              <a:t>Extraire et structurer les attributs pertinents.</a:t>
            </a:r>
            <a:endParaRPr lang="en-US" sz="1550" dirty="0"/>
          </a:p>
        </p:txBody>
      </p:sp>
      <p:pic>
        <p:nvPicPr>
          <p:cNvPr id="13" name="Image 4" descr="preencoded.png"/>
          <p:cNvPicPr>
            <a:picLocks noChangeAspect="1"/>
          </p:cNvPicPr>
          <p:nvPr/>
        </p:nvPicPr>
        <p:blipFill>
          <a:blip r:embed="rId6"/>
          <a:stretch>
            <a:fillRect/>
          </a:stretch>
        </p:blipFill>
        <p:spPr>
          <a:xfrm>
            <a:off x="553522" y="6421993"/>
            <a:ext cx="1008578" cy="1210270"/>
          </a:xfrm>
          <a:prstGeom prst="rect">
            <a:avLst/>
          </a:prstGeom>
        </p:spPr>
      </p:pic>
      <p:sp>
        <p:nvSpPr>
          <p:cNvPr id="14" name="Text 7"/>
          <p:cNvSpPr/>
          <p:nvPr/>
        </p:nvSpPr>
        <p:spPr>
          <a:xfrm>
            <a:off x="1864638" y="6643688"/>
            <a:ext cx="2521506" cy="315158"/>
          </a:xfrm>
          <a:prstGeom prst="rect">
            <a:avLst/>
          </a:prstGeom>
          <a:noFill/>
          <a:ln/>
        </p:spPr>
        <p:txBody>
          <a:bodyPr wrap="none" lIns="0" tIns="0" rIns="0" bIns="0" rtlCol="0" anchor="t"/>
          <a:lstStyle/>
          <a:p>
            <a:pPr>
              <a:lnSpc>
                <a:spcPts val="2450"/>
              </a:lnSpc>
            </a:pPr>
            <a:r>
              <a:rPr lang="fr-FR" sz="1950" b="1" dirty="0">
                <a:latin typeface="Inter Bold"/>
                <a:ea typeface="Inter Bold"/>
              </a:rPr>
              <a:t>Données de sortie</a:t>
            </a:r>
            <a:endParaRPr lang="en-US" sz="1950" dirty="0">
              <a:latin typeface="Inter Bold"/>
              <a:ea typeface="Inter Bold"/>
            </a:endParaRPr>
          </a:p>
        </p:txBody>
      </p:sp>
      <p:sp>
        <p:nvSpPr>
          <p:cNvPr id="15" name="Text 8"/>
          <p:cNvSpPr/>
          <p:nvPr/>
        </p:nvSpPr>
        <p:spPr>
          <a:xfrm>
            <a:off x="1864638" y="7059811"/>
            <a:ext cx="6060162" cy="572452"/>
          </a:xfrm>
          <a:prstGeom prst="rect">
            <a:avLst/>
          </a:prstGeom>
          <a:noFill/>
          <a:ln/>
        </p:spPr>
        <p:txBody>
          <a:bodyPr wrap="none" lIns="0" tIns="0" rIns="0" bIns="0" rtlCol="0" anchor="t"/>
          <a:lstStyle/>
          <a:p>
            <a:r>
              <a:rPr lang="fr-FR" sz="1600" dirty="0"/>
              <a:t>Fournir des données propres et structurées pour les algorithmes de </a:t>
            </a:r>
          </a:p>
          <a:p>
            <a:r>
              <a:rPr lang="fr-FR" sz="1600" dirty="0"/>
              <a:t>correspondance.</a:t>
            </a:r>
          </a:p>
        </p:txBody>
      </p:sp>
      <p:sp>
        <p:nvSpPr>
          <p:cNvPr id="16" name="Rectangle 15"/>
          <p:cNvSpPr/>
          <p:nvPr/>
        </p:nvSpPr>
        <p:spPr>
          <a:xfrm>
            <a:off x="9222290" y="1055336"/>
            <a:ext cx="6192321" cy="2062103"/>
          </a:xfrm>
          <a:prstGeom prst="rect">
            <a:avLst/>
          </a:prstGeom>
        </p:spPr>
        <p:txBody>
          <a:bodyPr wrap="square">
            <a:spAutoFit/>
          </a:bodyPr>
          <a:lstStyle/>
          <a:p>
            <a:r>
              <a:rPr lang="fr-FR" sz="1600" b="1" dirty="0"/>
              <a:t>Algorithme : Extraction d’informations </a:t>
            </a:r>
          </a:p>
          <a:p>
            <a:r>
              <a:rPr lang="fr-FR" sz="1600" b="1" dirty="0"/>
              <a:t>Entrée : </a:t>
            </a:r>
            <a:r>
              <a:rPr lang="fr-FR" sz="1600" dirty="0"/>
              <a:t>Descriptions d’offres d’emploi (texte brut)</a:t>
            </a:r>
          </a:p>
          <a:p>
            <a:r>
              <a:rPr lang="fr-FR" sz="1600" b="1" dirty="0"/>
              <a:t>Traitement :</a:t>
            </a:r>
          </a:p>
          <a:p>
            <a:pPr marL="285750" indent="-285750">
              <a:buFont typeface="Arial" panose="020B0604020202020204" pitchFamily="34" charset="0"/>
              <a:buChar char="•"/>
            </a:pPr>
            <a:r>
              <a:rPr lang="fr-FR" sz="1600" dirty="0"/>
              <a:t>Nettoyer et </a:t>
            </a:r>
            <a:r>
              <a:rPr lang="fr-FR" sz="1600" dirty="0" err="1"/>
              <a:t>tokeniser</a:t>
            </a:r>
            <a:r>
              <a:rPr lang="fr-FR" sz="1600" dirty="0"/>
              <a:t> le texte.</a:t>
            </a:r>
          </a:p>
          <a:p>
            <a:pPr marL="285750" indent="-285750">
              <a:buFont typeface="Arial" panose="020B0604020202020204" pitchFamily="34" charset="0"/>
              <a:buChar char="•"/>
            </a:pPr>
            <a:r>
              <a:rPr lang="fr-FR" sz="1600" dirty="0"/>
              <a:t>NLP extraire les compétences, le salaire, localisation..</a:t>
            </a:r>
          </a:p>
          <a:p>
            <a:pPr marL="285750" indent="-285750">
              <a:buFont typeface="Arial" panose="020B0604020202020204" pitchFamily="34" charset="0"/>
              <a:buChar char="•"/>
            </a:pPr>
            <a:r>
              <a:rPr lang="fr-FR" sz="1600" dirty="0"/>
              <a:t>Structurer et normaliser les données extraites.</a:t>
            </a:r>
          </a:p>
          <a:p>
            <a:r>
              <a:rPr lang="fr-FR" sz="1600" b="1" dirty="0"/>
              <a:t>Sortie :</a:t>
            </a:r>
          </a:p>
          <a:p>
            <a:pPr marL="285750" indent="-285750">
              <a:buFont typeface="Arial" panose="020B0604020202020204" pitchFamily="34" charset="0"/>
              <a:buChar char="•"/>
            </a:pPr>
            <a:r>
              <a:rPr lang="fr-FR" sz="1600" dirty="0"/>
              <a:t>Informations structurées pour chaque offre.</a:t>
            </a:r>
          </a:p>
        </p:txBody>
      </p:sp>
      <p:pic>
        <p:nvPicPr>
          <p:cNvPr id="1030" name="Picture 6" descr="Image généré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82152" y="3225632"/>
            <a:ext cx="3345694" cy="43755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6280190" y="1075611"/>
            <a:ext cx="7556421" cy="1417558"/>
          </a:xfrm>
          <a:prstGeom prst="rect">
            <a:avLst/>
          </a:prstGeom>
          <a:noFill/>
          <a:ln/>
        </p:spPr>
        <p:txBody>
          <a:bodyPr wrap="square" lIns="0" tIns="0" rIns="0" bIns="0" rtlCol="0" anchor="t"/>
          <a:lstStyle/>
          <a:p>
            <a:pPr>
              <a:lnSpc>
                <a:spcPts val="5550"/>
              </a:lnSpc>
            </a:pPr>
            <a:r>
              <a:rPr lang="fr-FR" sz="4450" dirty="0">
                <a:latin typeface="Inter Bold"/>
                <a:ea typeface="Inter Bold"/>
              </a:rPr>
              <a:t>LLM (Ollama Instruct) pour la recommandation d’emploi</a:t>
            </a:r>
            <a:endParaRPr lang="en-US" sz="4450" dirty="0">
              <a:latin typeface="Inter Bold"/>
              <a:ea typeface="Inter Bold"/>
            </a:endParaRPr>
          </a:p>
        </p:txBody>
      </p:sp>
      <p:sp>
        <p:nvSpPr>
          <p:cNvPr id="4" name="Shape 1"/>
          <p:cNvSpPr/>
          <p:nvPr/>
        </p:nvSpPr>
        <p:spPr>
          <a:xfrm>
            <a:off x="6280190" y="2833330"/>
            <a:ext cx="170021" cy="853321"/>
          </a:xfrm>
          <a:prstGeom prst="roundRect">
            <a:avLst>
              <a:gd name="adj" fmla="val 56033"/>
            </a:avLst>
          </a:prstGeom>
          <a:solidFill>
            <a:srgbClr val="DADBF1"/>
          </a:solidFill>
          <a:ln w="7620">
            <a:solidFill>
              <a:srgbClr val="C0C1D7"/>
            </a:solidFill>
            <a:prstDash val="solid"/>
          </a:ln>
        </p:spPr>
        <p:txBody>
          <a:bodyPr/>
          <a:lstStyle/>
          <a:p>
            <a:endParaRPr lang="en-US"/>
          </a:p>
        </p:txBody>
      </p:sp>
      <p:sp>
        <p:nvSpPr>
          <p:cNvPr id="5" name="Text 2"/>
          <p:cNvSpPr/>
          <p:nvPr/>
        </p:nvSpPr>
        <p:spPr>
          <a:xfrm>
            <a:off x="6790373" y="2833330"/>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Entrée du Profil</a:t>
            </a:r>
            <a:br>
              <a:rPr lang="fr-FR" sz="2200" b="1" dirty="0">
                <a:latin typeface="Inter Bold"/>
                <a:ea typeface="Inter Bold"/>
              </a:rPr>
            </a:br>
            <a:endParaRPr lang="en-US" sz="2200" b="1" dirty="0">
              <a:latin typeface="Inter Bold"/>
              <a:ea typeface="Inter Bold"/>
            </a:endParaRPr>
          </a:p>
        </p:txBody>
      </p:sp>
      <p:sp>
        <p:nvSpPr>
          <p:cNvPr id="6" name="Text 3"/>
          <p:cNvSpPr/>
          <p:nvPr/>
        </p:nvSpPr>
        <p:spPr>
          <a:xfrm>
            <a:off x="6790373" y="3323749"/>
            <a:ext cx="7046238" cy="362903"/>
          </a:xfrm>
          <a:prstGeom prst="rect">
            <a:avLst/>
          </a:prstGeom>
          <a:noFill/>
          <a:ln/>
        </p:spPr>
        <p:txBody>
          <a:bodyPr wrap="none" lIns="0" tIns="0" rIns="0" bIns="0" rtlCol="0" anchor="t"/>
          <a:lstStyle/>
          <a:p>
            <a:pPr>
              <a:lnSpc>
                <a:spcPts val="2850"/>
              </a:lnSpc>
            </a:pPr>
            <a:r>
              <a:rPr lang="fr-FR" sz="1750" dirty="0"/>
              <a:t>Compétences, préférences et expériences de l'utilisateur collectées.</a:t>
            </a:r>
            <a:endParaRPr lang="en-US" sz="1750" dirty="0"/>
          </a:p>
        </p:txBody>
      </p:sp>
      <p:sp>
        <p:nvSpPr>
          <p:cNvPr id="7" name="Shape 4"/>
          <p:cNvSpPr/>
          <p:nvPr/>
        </p:nvSpPr>
        <p:spPr>
          <a:xfrm>
            <a:off x="6620351" y="3913465"/>
            <a:ext cx="170021" cy="853321"/>
          </a:xfrm>
          <a:prstGeom prst="roundRect">
            <a:avLst>
              <a:gd name="adj" fmla="val 56033"/>
            </a:avLst>
          </a:prstGeom>
          <a:solidFill>
            <a:srgbClr val="DADBF1"/>
          </a:solidFill>
          <a:ln w="7620">
            <a:solidFill>
              <a:srgbClr val="C0C1D7"/>
            </a:solidFill>
            <a:prstDash val="solid"/>
          </a:ln>
        </p:spPr>
        <p:txBody>
          <a:bodyPr/>
          <a:lstStyle/>
          <a:p>
            <a:endParaRPr lang="en-US"/>
          </a:p>
        </p:txBody>
      </p:sp>
      <p:sp>
        <p:nvSpPr>
          <p:cNvPr id="8" name="Text 5"/>
          <p:cNvSpPr/>
          <p:nvPr/>
        </p:nvSpPr>
        <p:spPr>
          <a:xfrm>
            <a:off x="7130534" y="3913465"/>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Données d’Emploi</a:t>
            </a:r>
            <a:endParaRPr lang="en-US" sz="2200" b="1" dirty="0">
              <a:latin typeface="Inter Bold"/>
              <a:ea typeface="Inter Bold"/>
            </a:endParaRPr>
          </a:p>
        </p:txBody>
      </p:sp>
      <p:sp>
        <p:nvSpPr>
          <p:cNvPr id="9" name="Text 6"/>
          <p:cNvSpPr/>
          <p:nvPr/>
        </p:nvSpPr>
        <p:spPr>
          <a:xfrm>
            <a:off x="7130534" y="4412457"/>
            <a:ext cx="7328416" cy="354330"/>
          </a:xfrm>
          <a:prstGeom prst="rect">
            <a:avLst/>
          </a:prstGeom>
          <a:noFill/>
          <a:ln/>
        </p:spPr>
        <p:txBody>
          <a:bodyPr wrap="none" lIns="0" tIns="0" rIns="0" bIns="0" rtlCol="0" anchor="t"/>
          <a:lstStyle/>
          <a:p>
            <a:pPr>
              <a:lnSpc>
                <a:spcPts val="2850"/>
              </a:lnSpc>
            </a:pPr>
            <a:r>
              <a:rPr lang="fr-FR" sz="1750" dirty="0"/>
              <a:t>Informations structurées sur les emplois issues du NLP injectées dans le modèle.</a:t>
            </a:r>
            <a:endParaRPr lang="en-US" sz="1750" dirty="0"/>
          </a:p>
        </p:txBody>
      </p:sp>
      <p:sp>
        <p:nvSpPr>
          <p:cNvPr id="10" name="Shape 7"/>
          <p:cNvSpPr/>
          <p:nvPr/>
        </p:nvSpPr>
        <p:spPr>
          <a:xfrm>
            <a:off x="6960632" y="4993600"/>
            <a:ext cx="170021" cy="853321"/>
          </a:xfrm>
          <a:prstGeom prst="roundRect">
            <a:avLst>
              <a:gd name="adj" fmla="val 56033"/>
            </a:avLst>
          </a:prstGeom>
          <a:solidFill>
            <a:srgbClr val="DADBF1"/>
          </a:solidFill>
          <a:ln w="7620">
            <a:solidFill>
              <a:srgbClr val="C0C1D7"/>
            </a:solidFill>
            <a:prstDash val="solid"/>
          </a:ln>
        </p:spPr>
        <p:txBody>
          <a:bodyPr/>
          <a:lstStyle/>
          <a:p>
            <a:endParaRPr lang="en-US"/>
          </a:p>
        </p:txBody>
      </p:sp>
      <p:sp>
        <p:nvSpPr>
          <p:cNvPr id="11" name="Text 8"/>
          <p:cNvSpPr/>
          <p:nvPr/>
        </p:nvSpPr>
        <p:spPr>
          <a:xfrm>
            <a:off x="7470815" y="4993600"/>
            <a:ext cx="42449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Algorithme de Correspondance</a:t>
            </a:r>
            <a:endParaRPr lang="en-US" sz="2200" b="1" dirty="0">
              <a:latin typeface="Inter Bold"/>
              <a:ea typeface="Inter Bold"/>
            </a:endParaRPr>
          </a:p>
        </p:txBody>
      </p:sp>
      <p:sp>
        <p:nvSpPr>
          <p:cNvPr id="12" name="Text 9"/>
          <p:cNvSpPr/>
          <p:nvPr/>
        </p:nvSpPr>
        <p:spPr>
          <a:xfrm>
            <a:off x="7470815" y="5484019"/>
            <a:ext cx="6365796" cy="362903"/>
          </a:xfrm>
          <a:prstGeom prst="rect">
            <a:avLst/>
          </a:prstGeom>
          <a:noFill/>
          <a:ln/>
        </p:spPr>
        <p:txBody>
          <a:bodyPr wrap="none" lIns="0" tIns="0" rIns="0" bIns="0" rtlCol="0" anchor="t"/>
          <a:lstStyle/>
          <a:p>
            <a:r>
              <a:rPr lang="fr-FR" sz="1750" dirty="0"/>
              <a:t>Calcule le pourcentage de compatibilité basé sur l’alignement.</a:t>
            </a:r>
          </a:p>
        </p:txBody>
      </p:sp>
      <p:sp>
        <p:nvSpPr>
          <p:cNvPr id="13" name="Shape 10"/>
          <p:cNvSpPr/>
          <p:nvPr/>
        </p:nvSpPr>
        <p:spPr>
          <a:xfrm>
            <a:off x="7300913" y="6073735"/>
            <a:ext cx="170021" cy="853321"/>
          </a:xfrm>
          <a:prstGeom prst="roundRect">
            <a:avLst>
              <a:gd name="adj" fmla="val 56033"/>
            </a:avLst>
          </a:prstGeom>
          <a:solidFill>
            <a:srgbClr val="DADBF1"/>
          </a:solidFill>
          <a:ln w="7620">
            <a:solidFill>
              <a:srgbClr val="C0C1D7"/>
            </a:solidFill>
            <a:prstDash val="solid"/>
          </a:ln>
        </p:spPr>
        <p:txBody>
          <a:bodyPr/>
          <a:lstStyle/>
          <a:p>
            <a:endParaRPr lang="en-US"/>
          </a:p>
        </p:txBody>
      </p:sp>
      <p:sp>
        <p:nvSpPr>
          <p:cNvPr id="14" name="Text 11"/>
          <p:cNvSpPr/>
          <p:nvPr/>
        </p:nvSpPr>
        <p:spPr>
          <a:xfrm>
            <a:off x="7811095" y="6073735"/>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Résultat</a:t>
            </a:r>
            <a:endParaRPr lang="en-US" sz="2200" b="1" dirty="0">
              <a:latin typeface="Inter Bold"/>
              <a:ea typeface="Inter Bold"/>
            </a:endParaRPr>
          </a:p>
        </p:txBody>
      </p:sp>
      <p:sp>
        <p:nvSpPr>
          <p:cNvPr id="15" name="Text 12"/>
          <p:cNvSpPr/>
          <p:nvPr/>
        </p:nvSpPr>
        <p:spPr>
          <a:xfrm>
            <a:off x="7639051" y="6564154"/>
            <a:ext cx="6553199" cy="751045"/>
          </a:xfrm>
          <a:prstGeom prst="rect">
            <a:avLst/>
          </a:prstGeom>
          <a:noFill/>
          <a:ln/>
        </p:spPr>
        <p:txBody>
          <a:bodyPr wrap="none" lIns="0" tIns="0" rIns="0" bIns="0" rtlCol="0" anchor="t"/>
          <a:lstStyle/>
          <a:p>
            <a:pPr>
              <a:lnSpc>
                <a:spcPts val="2850"/>
              </a:lnSpc>
            </a:pPr>
            <a:r>
              <a:rPr lang="fr-FR" sz="1750" dirty="0"/>
              <a:t>Recommande les meilleurs emplois classés par pourcentage</a:t>
            </a:r>
          </a:p>
          <a:p>
            <a:pPr>
              <a:lnSpc>
                <a:spcPts val="2850"/>
              </a:lnSpc>
            </a:pPr>
            <a:r>
              <a:rPr lang="fr-FR" sz="1750" dirty="0"/>
              <a:t> de correspondance.</a:t>
            </a:r>
            <a:endParaRPr lang="en-US" sz="1750" dirty="0"/>
          </a:p>
        </p:txBody>
      </p:sp>
      <p:pic>
        <p:nvPicPr>
          <p:cNvPr id="2050" name="Picture 2" descr="Image générée"/>
          <p:cNvPicPr>
            <a:picLocks noChangeAspect="1" noChangeArrowheads="1"/>
          </p:cNvPicPr>
          <p:nvPr/>
        </p:nvPicPr>
        <p:blipFill rotWithShape="1">
          <a:blip r:embed="rId3">
            <a:extLst>
              <a:ext uri="{28A0092B-C50C-407E-A947-70E740481C1C}">
                <a14:useLocalDpi xmlns:a14="http://schemas.microsoft.com/office/drawing/2010/main" val="0"/>
              </a:ext>
            </a:extLst>
          </a:blip>
          <a:srcRect l="38689" r="-38689"/>
          <a:stretch/>
        </p:blipFill>
        <p:spPr bwMode="auto">
          <a:xfrm>
            <a:off x="1" y="645459"/>
            <a:ext cx="9965768" cy="693868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92260"/>
            <a:ext cx="7797760" cy="708779"/>
          </a:xfrm>
          <a:prstGeom prst="rect">
            <a:avLst/>
          </a:prstGeom>
          <a:noFill/>
          <a:ln/>
        </p:spPr>
        <p:txBody>
          <a:bodyPr wrap="none" lIns="0" tIns="0" rIns="0" bIns="0" rtlCol="0" anchor="t"/>
          <a:lstStyle/>
          <a:p>
            <a:pPr>
              <a:lnSpc>
                <a:spcPts val="5550"/>
              </a:lnSpc>
            </a:pPr>
            <a:r>
              <a:rPr lang="fr-FR" sz="4450" b="1" dirty="0"/>
              <a:t>Amélioration de CV avec les LLM</a:t>
            </a:r>
            <a:endParaRPr lang="en-US" sz="4450" b="1" dirty="0"/>
          </a:p>
        </p:txBody>
      </p:sp>
      <p:sp>
        <p:nvSpPr>
          <p:cNvPr id="4" name="Shape 1"/>
          <p:cNvSpPr/>
          <p:nvPr/>
        </p:nvSpPr>
        <p:spPr>
          <a:xfrm>
            <a:off x="510304" y="3297359"/>
            <a:ext cx="510302" cy="510302"/>
          </a:xfrm>
          <a:prstGeom prst="roundRect">
            <a:avLst>
              <a:gd name="adj" fmla="val 18669"/>
            </a:avLst>
          </a:prstGeom>
          <a:solidFill>
            <a:srgbClr val="DADBF1"/>
          </a:solidFill>
          <a:ln w="7620">
            <a:solidFill>
              <a:srgbClr val="C0C1D7"/>
            </a:solidFill>
            <a:prstDash val="solid"/>
          </a:ln>
        </p:spPr>
        <p:txBody>
          <a:bodyPr/>
          <a:lstStyle/>
          <a:p>
            <a:endParaRPr lang="en-US"/>
          </a:p>
        </p:txBody>
      </p:sp>
      <p:sp>
        <p:nvSpPr>
          <p:cNvPr id="5" name="Text 2"/>
          <p:cNvSpPr/>
          <p:nvPr/>
        </p:nvSpPr>
        <p:spPr>
          <a:xfrm>
            <a:off x="1247419" y="3375226"/>
            <a:ext cx="3182897" cy="708660"/>
          </a:xfrm>
          <a:prstGeom prst="rect">
            <a:avLst/>
          </a:prstGeom>
          <a:noFill/>
          <a:ln/>
        </p:spPr>
        <p:txBody>
          <a:bodyPr wrap="square" lIns="0" tIns="0" rIns="0" bIns="0" rtlCol="0" anchor="t"/>
          <a:lstStyle/>
          <a:p>
            <a:pPr>
              <a:lnSpc>
                <a:spcPts val="2750"/>
              </a:lnSpc>
            </a:pPr>
            <a:r>
              <a:rPr lang="fr-FR" sz="2200" b="1" dirty="0">
                <a:latin typeface="Inter Bold"/>
                <a:ea typeface="Inter Bold"/>
              </a:rPr>
              <a:t>Amélioration Automatique</a:t>
            </a:r>
            <a:endParaRPr lang="en-US" sz="2200" b="1" dirty="0">
              <a:latin typeface="Inter Bold"/>
              <a:ea typeface="Inter Bold"/>
            </a:endParaRPr>
          </a:p>
        </p:txBody>
      </p:sp>
      <p:sp>
        <p:nvSpPr>
          <p:cNvPr id="6" name="Text 3"/>
          <p:cNvSpPr/>
          <p:nvPr/>
        </p:nvSpPr>
        <p:spPr>
          <a:xfrm>
            <a:off x="1247420" y="3816184"/>
            <a:ext cx="2899410" cy="1088708"/>
          </a:xfrm>
          <a:prstGeom prst="rect">
            <a:avLst/>
          </a:prstGeom>
          <a:noFill/>
          <a:ln/>
        </p:spPr>
        <p:txBody>
          <a:bodyPr wrap="square" lIns="0" tIns="0" rIns="0" bIns="0" rtlCol="0" anchor="t"/>
          <a:lstStyle/>
          <a:p>
            <a:r>
              <a:rPr lang="fr-FR" sz="1750" dirty="0"/>
              <a:t>Amélioration de la clarté du langage, de la grammaire et du format.</a:t>
            </a:r>
          </a:p>
        </p:txBody>
      </p:sp>
      <p:sp>
        <p:nvSpPr>
          <p:cNvPr id="7" name="Shape 4"/>
          <p:cNvSpPr/>
          <p:nvPr/>
        </p:nvSpPr>
        <p:spPr>
          <a:xfrm>
            <a:off x="4827152" y="3305882"/>
            <a:ext cx="510302" cy="510302"/>
          </a:xfrm>
          <a:prstGeom prst="roundRect">
            <a:avLst>
              <a:gd name="adj" fmla="val 18669"/>
            </a:avLst>
          </a:prstGeom>
          <a:solidFill>
            <a:srgbClr val="DADBF1"/>
          </a:solidFill>
          <a:ln w="7620">
            <a:solidFill>
              <a:srgbClr val="C0C1D7"/>
            </a:solidFill>
            <a:prstDash val="solid"/>
          </a:ln>
        </p:spPr>
        <p:txBody>
          <a:bodyPr/>
          <a:lstStyle/>
          <a:p>
            <a:endParaRPr lang="en-US"/>
          </a:p>
        </p:txBody>
      </p:sp>
      <p:sp>
        <p:nvSpPr>
          <p:cNvPr id="8" name="Text 5"/>
          <p:cNvSpPr/>
          <p:nvPr/>
        </p:nvSpPr>
        <p:spPr>
          <a:xfrm>
            <a:off x="5564268" y="3383749"/>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Personnalisation</a:t>
            </a:r>
            <a:endParaRPr lang="en-US" sz="2200" b="1" dirty="0">
              <a:latin typeface="Inter Bold"/>
              <a:ea typeface="Inter Bold"/>
            </a:endParaRPr>
          </a:p>
        </p:txBody>
      </p:sp>
      <p:sp>
        <p:nvSpPr>
          <p:cNvPr id="9" name="Text 6"/>
          <p:cNvSpPr/>
          <p:nvPr/>
        </p:nvSpPr>
        <p:spPr>
          <a:xfrm>
            <a:off x="5564268" y="3816184"/>
            <a:ext cx="2899410" cy="725805"/>
          </a:xfrm>
          <a:prstGeom prst="rect">
            <a:avLst/>
          </a:prstGeom>
          <a:noFill/>
          <a:ln/>
        </p:spPr>
        <p:txBody>
          <a:bodyPr wrap="square" lIns="0" tIns="0" rIns="0" bIns="0" rtlCol="0" anchor="t"/>
          <a:lstStyle/>
          <a:p>
            <a:r>
              <a:rPr lang="fr-FR" sz="1750" dirty="0"/>
              <a:t>Adaptation du contenu du CV à l’offre d’emploi ciblée.</a:t>
            </a:r>
          </a:p>
        </p:txBody>
      </p:sp>
      <p:sp>
        <p:nvSpPr>
          <p:cNvPr id="10" name="Shape 7"/>
          <p:cNvSpPr/>
          <p:nvPr/>
        </p:nvSpPr>
        <p:spPr>
          <a:xfrm>
            <a:off x="510304" y="5397629"/>
            <a:ext cx="510302" cy="510302"/>
          </a:xfrm>
          <a:prstGeom prst="roundRect">
            <a:avLst>
              <a:gd name="adj" fmla="val 18669"/>
            </a:avLst>
          </a:prstGeom>
          <a:solidFill>
            <a:srgbClr val="DADBF1"/>
          </a:solidFill>
          <a:ln w="7620">
            <a:solidFill>
              <a:srgbClr val="C0C1D7"/>
            </a:solidFill>
            <a:prstDash val="solid"/>
          </a:ln>
        </p:spPr>
        <p:txBody>
          <a:bodyPr/>
          <a:lstStyle/>
          <a:p>
            <a:endParaRPr lang="en-US"/>
          </a:p>
        </p:txBody>
      </p:sp>
      <p:sp>
        <p:nvSpPr>
          <p:cNvPr id="11" name="Text 8"/>
          <p:cNvSpPr/>
          <p:nvPr/>
        </p:nvSpPr>
        <p:spPr>
          <a:xfrm>
            <a:off x="1247420" y="5475496"/>
            <a:ext cx="3117771" cy="354330"/>
          </a:xfrm>
          <a:prstGeom prst="rect">
            <a:avLst/>
          </a:prstGeom>
          <a:noFill/>
          <a:ln/>
        </p:spPr>
        <p:txBody>
          <a:bodyPr wrap="none" lIns="0" tIns="0" rIns="0" bIns="0" rtlCol="0" anchor="t"/>
          <a:lstStyle/>
          <a:p>
            <a:pPr>
              <a:lnSpc>
                <a:spcPts val="2750"/>
              </a:lnSpc>
            </a:pPr>
            <a:r>
              <a:rPr lang="fr-FR" sz="2200" b="1" dirty="0">
                <a:latin typeface="Inter Bold"/>
                <a:ea typeface="Inter Bold"/>
              </a:rPr>
              <a:t>Mise en Valeur des Atouts</a:t>
            </a:r>
            <a:endParaRPr lang="en-US" sz="2200" b="1" dirty="0">
              <a:latin typeface="Inter Bold"/>
              <a:ea typeface="Inter Bold"/>
            </a:endParaRPr>
          </a:p>
        </p:txBody>
      </p:sp>
      <p:sp>
        <p:nvSpPr>
          <p:cNvPr id="12" name="Text 9"/>
          <p:cNvSpPr/>
          <p:nvPr/>
        </p:nvSpPr>
        <p:spPr>
          <a:xfrm>
            <a:off x="1247420" y="5855373"/>
            <a:ext cx="6160812" cy="725855"/>
          </a:xfrm>
          <a:prstGeom prst="rect">
            <a:avLst/>
          </a:prstGeom>
          <a:noFill/>
          <a:ln/>
        </p:spPr>
        <p:txBody>
          <a:bodyPr wrap="none" lIns="0" tIns="0" rIns="0" bIns="0" rtlCol="0" anchor="ctr"/>
          <a:lstStyle/>
          <a:p>
            <a:r>
              <a:rPr lang="fr-FR" sz="1750" dirty="0"/>
              <a:t>Mise en avant des compétences </a:t>
            </a:r>
          </a:p>
          <a:p>
            <a:r>
              <a:rPr lang="fr-FR" sz="1750" dirty="0"/>
              <a:t>et réalisations pertinentes</a:t>
            </a:r>
          </a:p>
          <a:p>
            <a:r>
              <a:rPr lang="fr-FR" sz="1750" dirty="0"/>
              <a:t> de manière efficace.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5803" y="675858"/>
            <a:ext cx="8420100" cy="2162591"/>
          </a:xfrm>
          <a:prstGeom prst="rect">
            <a:avLst/>
          </a:prstGeom>
          <a:noFill/>
          <a:ln/>
        </p:spPr>
        <p:txBody>
          <a:bodyPr wrap="square" lIns="0" tIns="0" rIns="0" bIns="0" rtlCol="0" anchor="t"/>
          <a:lstStyle/>
          <a:p>
            <a:pPr>
              <a:lnSpc>
                <a:spcPts val="5550"/>
              </a:lnSpc>
            </a:pPr>
            <a:r>
              <a:rPr lang="fr-FR" sz="4450" b="1" dirty="0">
                <a:latin typeface="Inter Bold"/>
                <a:ea typeface="Inter Bold"/>
              </a:rPr>
              <a:t>Analyse de CV et retour : commentaires générés par LLM</a:t>
            </a:r>
            <a:endParaRPr lang="en-US" sz="4450" b="1" dirty="0">
              <a:latin typeface="Inter Bold"/>
              <a:ea typeface="Inter Bold"/>
            </a:endParaRPr>
          </a:p>
        </p:txBody>
      </p:sp>
      <p:sp>
        <p:nvSpPr>
          <p:cNvPr id="4" name="Shape 1"/>
          <p:cNvSpPr/>
          <p:nvPr/>
        </p:nvSpPr>
        <p:spPr>
          <a:xfrm>
            <a:off x="793790" y="3376613"/>
            <a:ext cx="3664863" cy="1685092"/>
          </a:xfrm>
          <a:prstGeom prst="roundRect">
            <a:avLst>
              <a:gd name="adj" fmla="val 5654"/>
            </a:avLst>
          </a:prstGeom>
          <a:solidFill>
            <a:srgbClr val="DADBF1"/>
          </a:solidFill>
          <a:ln w="7620">
            <a:solidFill>
              <a:srgbClr val="C0C1D7"/>
            </a:solidFill>
            <a:prstDash val="solid"/>
          </a:ln>
        </p:spPr>
        <p:txBody>
          <a:bodyPr/>
          <a:lstStyle/>
          <a:p>
            <a:endParaRPr lang="en-US"/>
          </a:p>
        </p:txBody>
      </p:sp>
      <p:sp>
        <p:nvSpPr>
          <p:cNvPr id="5" name="Text 2"/>
          <p:cNvSpPr/>
          <p:nvPr/>
        </p:nvSpPr>
        <p:spPr>
          <a:xfrm>
            <a:off x="1028224" y="3611047"/>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Grammaire et style</a:t>
            </a:r>
            <a:br>
              <a:rPr lang="fr-FR" sz="2200" dirty="0">
                <a:latin typeface="Inter Bold"/>
                <a:ea typeface="Inter Bold"/>
              </a:rPr>
            </a:br>
            <a:endParaRPr lang="en-US" sz="2200" dirty="0">
              <a:latin typeface="Inter Bold"/>
              <a:ea typeface="Inter Bold"/>
            </a:endParaRPr>
          </a:p>
        </p:txBody>
      </p:sp>
      <p:sp>
        <p:nvSpPr>
          <p:cNvPr id="6" name="Text 3"/>
          <p:cNvSpPr/>
          <p:nvPr/>
        </p:nvSpPr>
        <p:spPr>
          <a:xfrm>
            <a:off x="1028224" y="4101465"/>
            <a:ext cx="3195995" cy="725805"/>
          </a:xfrm>
          <a:prstGeom prst="rect">
            <a:avLst/>
          </a:prstGeom>
          <a:noFill/>
          <a:ln/>
        </p:spPr>
        <p:txBody>
          <a:bodyPr wrap="square" lIns="0" tIns="0" rIns="0" bIns="0" rtlCol="0" anchor="t"/>
          <a:lstStyle/>
          <a:p>
            <a:pPr>
              <a:lnSpc>
                <a:spcPts val="2850"/>
              </a:lnSpc>
            </a:pPr>
            <a:r>
              <a:rPr lang="fr-FR" sz="1750" dirty="0"/>
              <a:t>Corrige les erreurs et améliore la lisibilité.</a:t>
            </a:r>
            <a:endParaRPr lang="en-US" sz="1750" dirty="0"/>
          </a:p>
        </p:txBody>
      </p:sp>
      <p:sp>
        <p:nvSpPr>
          <p:cNvPr id="7" name="Shape 4"/>
          <p:cNvSpPr/>
          <p:nvPr/>
        </p:nvSpPr>
        <p:spPr>
          <a:xfrm>
            <a:off x="4685467" y="3376613"/>
            <a:ext cx="3664863" cy="1685092"/>
          </a:xfrm>
          <a:prstGeom prst="roundRect">
            <a:avLst>
              <a:gd name="adj" fmla="val 5654"/>
            </a:avLst>
          </a:prstGeom>
          <a:solidFill>
            <a:srgbClr val="DADBF1"/>
          </a:solidFill>
          <a:ln w="7620">
            <a:solidFill>
              <a:srgbClr val="C0C1D7"/>
            </a:solidFill>
            <a:prstDash val="solid"/>
          </a:ln>
        </p:spPr>
        <p:txBody>
          <a:bodyPr/>
          <a:lstStyle/>
          <a:p>
            <a:endParaRPr lang="en-US"/>
          </a:p>
        </p:txBody>
      </p:sp>
      <p:sp>
        <p:nvSpPr>
          <p:cNvPr id="8" name="Text 5"/>
          <p:cNvSpPr/>
          <p:nvPr/>
        </p:nvSpPr>
        <p:spPr>
          <a:xfrm>
            <a:off x="4919901" y="3611047"/>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Pertinence du contenu</a:t>
            </a:r>
            <a:endParaRPr lang="en-US" sz="2200" b="1" dirty="0">
              <a:latin typeface="Inter Bold"/>
              <a:ea typeface="Inter Bold"/>
            </a:endParaRPr>
          </a:p>
        </p:txBody>
      </p:sp>
      <p:sp>
        <p:nvSpPr>
          <p:cNvPr id="9" name="Text 6"/>
          <p:cNvSpPr/>
          <p:nvPr/>
        </p:nvSpPr>
        <p:spPr>
          <a:xfrm>
            <a:off x="4919901" y="4101465"/>
            <a:ext cx="3195995" cy="725805"/>
          </a:xfrm>
          <a:prstGeom prst="rect">
            <a:avLst/>
          </a:prstGeom>
          <a:noFill/>
          <a:ln/>
        </p:spPr>
        <p:txBody>
          <a:bodyPr wrap="square" lIns="0" tIns="0" rIns="0" bIns="0" rtlCol="0" anchor="t"/>
          <a:lstStyle/>
          <a:p>
            <a:r>
              <a:rPr lang="fr-FR" sz="1750" dirty="0"/>
              <a:t>Conseille sur l’adaptation du CV aux exigences du poste.</a:t>
            </a:r>
          </a:p>
        </p:txBody>
      </p:sp>
      <p:sp>
        <p:nvSpPr>
          <p:cNvPr id="10" name="Shape 7"/>
          <p:cNvSpPr/>
          <p:nvPr/>
        </p:nvSpPr>
        <p:spPr>
          <a:xfrm>
            <a:off x="793790" y="5288518"/>
            <a:ext cx="7556421" cy="1322189"/>
          </a:xfrm>
          <a:prstGeom prst="roundRect">
            <a:avLst>
              <a:gd name="adj" fmla="val 7205"/>
            </a:avLst>
          </a:prstGeom>
          <a:solidFill>
            <a:srgbClr val="DADBF1"/>
          </a:solidFill>
          <a:ln w="7620">
            <a:solidFill>
              <a:srgbClr val="C0C1D7"/>
            </a:solidFill>
            <a:prstDash val="solid"/>
          </a:ln>
        </p:spPr>
        <p:txBody>
          <a:bodyPr/>
          <a:lstStyle/>
          <a:p>
            <a:endParaRPr lang="en-US"/>
          </a:p>
        </p:txBody>
      </p:sp>
      <p:sp>
        <p:nvSpPr>
          <p:cNvPr id="11" name="Text 8"/>
          <p:cNvSpPr/>
          <p:nvPr/>
        </p:nvSpPr>
        <p:spPr>
          <a:xfrm>
            <a:off x="1028224" y="5522952"/>
            <a:ext cx="3657243" cy="354330"/>
          </a:xfrm>
          <a:prstGeom prst="rect">
            <a:avLst/>
          </a:prstGeom>
          <a:noFill/>
          <a:ln/>
        </p:spPr>
        <p:txBody>
          <a:bodyPr wrap="none" lIns="0" tIns="0" rIns="0" bIns="0" rtlCol="0" anchor="t"/>
          <a:lstStyle/>
          <a:p>
            <a:pPr>
              <a:lnSpc>
                <a:spcPts val="2750"/>
              </a:lnSpc>
            </a:pPr>
            <a:r>
              <a:rPr lang="fr-FR" sz="2200" b="1" dirty="0">
                <a:latin typeface="Inter Bold"/>
                <a:ea typeface="Inter Bold"/>
              </a:rPr>
              <a:t>Conseils de mise en forme</a:t>
            </a:r>
            <a:endParaRPr lang="en-US" sz="2200" b="1" dirty="0">
              <a:latin typeface="Inter Bold"/>
              <a:ea typeface="Inter Bold"/>
            </a:endParaRPr>
          </a:p>
        </p:txBody>
      </p:sp>
      <p:sp>
        <p:nvSpPr>
          <p:cNvPr id="12" name="Text 9"/>
          <p:cNvSpPr/>
          <p:nvPr/>
        </p:nvSpPr>
        <p:spPr>
          <a:xfrm>
            <a:off x="1028224" y="6013371"/>
            <a:ext cx="7087553" cy="362903"/>
          </a:xfrm>
          <a:prstGeom prst="rect">
            <a:avLst/>
          </a:prstGeom>
          <a:noFill/>
          <a:ln/>
        </p:spPr>
        <p:txBody>
          <a:bodyPr wrap="none" lIns="0" tIns="0" rIns="0" bIns="0" rtlCol="0" anchor="t"/>
          <a:lstStyle/>
          <a:p>
            <a:r>
              <a:rPr lang="fr-FR" sz="1750" dirty="0"/>
              <a:t>Propose des améliorations de mise en page pour un meilleur impact.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13731" y="2059840"/>
            <a:ext cx="5911810" cy="997506"/>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Technologies utiliser</a:t>
            </a:r>
            <a:endParaRPr lang="en-US" sz="4450" dirty="0"/>
          </a:p>
        </p:txBody>
      </p:sp>
      <p:sp>
        <p:nvSpPr>
          <p:cNvPr id="3" name="Text 1"/>
          <p:cNvSpPr/>
          <p:nvPr/>
        </p:nvSpPr>
        <p:spPr>
          <a:xfrm>
            <a:off x="793790" y="415313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Technologies</a:t>
            </a:r>
            <a:endParaRPr lang="en-US" sz="2200" dirty="0"/>
          </a:p>
        </p:txBody>
      </p:sp>
      <p:sp>
        <p:nvSpPr>
          <p:cNvPr id="4" name="Text 2"/>
          <p:cNvSpPr/>
          <p:nvPr/>
        </p:nvSpPr>
        <p:spPr>
          <a:xfrm>
            <a:off x="793790" y="473428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 NLP </a:t>
            </a:r>
            <a:endParaRPr lang="en-US" sz="1750" dirty="0"/>
          </a:p>
        </p:txBody>
      </p:sp>
      <p:sp>
        <p:nvSpPr>
          <p:cNvPr id="5" name="Text 3"/>
          <p:cNvSpPr/>
          <p:nvPr/>
        </p:nvSpPr>
        <p:spPr>
          <a:xfrm>
            <a:off x="793790" y="5176480"/>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Ollama Instruct pour </a:t>
            </a:r>
            <a:r>
              <a:rPr lang="fr-FR" sz="1750" dirty="0">
                <a:latin typeface="Inter"/>
                <a:ea typeface="Inter"/>
              </a:rPr>
              <a:t>les tâches</a:t>
            </a:r>
            <a:r>
              <a:rPr lang="en-US" sz="1750" dirty="0">
                <a:solidFill>
                  <a:srgbClr val="272525"/>
                </a:solidFill>
                <a:latin typeface="Inter"/>
                <a:ea typeface="Inter"/>
                <a:cs typeface="Inter" pitchFamily="34" charset="-120"/>
              </a:rPr>
              <a:t> </a:t>
            </a:r>
            <a:r>
              <a:rPr lang="en-US" sz="1750" dirty="0">
                <a:solidFill>
                  <a:srgbClr val="272525"/>
                </a:solidFill>
                <a:latin typeface="Inter" pitchFamily="34" charset="0"/>
                <a:ea typeface="Inter" pitchFamily="34" charset="-122"/>
                <a:cs typeface="Inter" pitchFamily="34" charset="-120"/>
              </a:rPr>
              <a:t>LLM </a:t>
            </a:r>
            <a:endParaRPr lang="en-US" sz="1750" dirty="0"/>
          </a:p>
        </p:txBody>
      </p:sp>
      <p:sp>
        <p:nvSpPr>
          <p:cNvPr id="6" name="Text 4"/>
          <p:cNvSpPr/>
          <p:nvPr/>
        </p:nvSpPr>
        <p:spPr>
          <a:xfrm>
            <a:off x="793790" y="561867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latin typeface="Inter"/>
                <a:ea typeface="Inter"/>
              </a:rPr>
              <a:t>React.js,Express.js et Mongodb</a:t>
            </a:r>
          </a:p>
        </p:txBody>
      </p:sp>
      <p:sp>
        <p:nvSpPr>
          <p:cNvPr id="8" name="Text 6"/>
          <p:cNvSpPr/>
          <p:nvPr/>
        </p:nvSpPr>
        <p:spPr>
          <a:xfrm>
            <a:off x="7599521" y="4734282"/>
            <a:ext cx="6244709" cy="362903"/>
          </a:xfrm>
          <a:prstGeom prst="rect">
            <a:avLst/>
          </a:prstGeom>
          <a:noFill/>
          <a:ln/>
        </p:spPr>
        <p:txBody>
          <a:bodyPr wrap="none" lIns="0" tIns="0" rIns="0" bIns="0" rtlCol="0" anchor="t"/>
          <a:lstStyle/>
          <a:p>
            <a:pPr marL="342900" indent="-342900" algn="l">
              <a:lnSpc>
                <a:spcPts val="2850"/>
              </a:lnSpc>
              <a:buSzPct val="100000"/>
              <a:buChar char="•"/>
            </a:pPr>
            <a:endParaRPr lang="en-US" sz="1750" dirty="0"/>
          </a:p>
        </p:txBody>
      </p:sp>
      <p:sp>
        <p:nvSpPr>
          <p:cNvPr id="9" name="Text 7"/>
          <p:cNvSpPr/>
          <p:nvPr/>
        </p:nvSpPr>
        <p:spPr>
          <a:xfrm>
            <a:off x="7599521" y="5176480"/>
            <a:ext cx="6244709" cy="362903"/>
          </a:xfrm>
          <a:prstGeom prst="rect">
            <a:avLst/>
          </a:prstGeom>
          <a:noFill/>
          <a:ln/>
        </p:spPr>
        <p:txBody>
          <a:bodyPr wrap="none" lIns="0" tIns="0" rIns="0" bIns="0" rtlCol="0" anchor="t"/>
          <a:lstStyle/>
          <a:p>
            <a:pPr marL="342900" indent="-342900" algn="l">
              <a:lnSpc>
                <a:spcPts val="2850"/>
              </a:lnSpc>
              <a:buSzPct val="100000"/>
              <a:buChar char="•"/>
            </a:pPr>
            <a:endParaRPr lang="en-US" sz="1750" dirty="0"/>
          </a:p>
        </p:txBody>
      </p:sp>
      <p:sp>
        <p:nvSpPr>
          <p:cNvPr id="10" name="Text 8"/>
          <p:cNvSpPr/>
          <p:nvPr/>
        </p:nvSpPr>
        <p:spPr>
          <a:xfrm>
            <a:off x="7599521" y="5618678"/>
            <a:ext cx="6244709" cy="362903"/>
          </a:xfrm>
          <a:prstGeom prst="rect">
            <a:avLst/>
          </a:prstGeom>
          <a:noFill/>
          <a:ln/>
        </p:spPr>
        <p:txBody>
          <a:bodyPr wrap="none" lIns="0" tIns="0" rIns="0" bIns="0" rtlCol="0" anchor="t"/>
          <a:lstStyle/>
          <a:p>
            <a:pPr marL="342900" indent="-342900" algn="l">
              <a:lnSpc>
                <a:spcPts val="2850"/>
              </a:lnSpc>
              <a:buSzPct val="100000"/>
              <a:buChar char="•"/>
            </a:pPr>
            <a:endParaRPr lang="en-US" sz="1750" dirty="0"/>
          </a:p>
        </p:txBody>
      </p:sp>
      <p:pic>
        <p:nvPicPr>
          <p:cNvPr id="3074" name="Picture 2" descr="https://sdmntpreastus2.oaiusercontent.com/files/00000000-7044-61f6-bad8-1b466a7373f5/raw?se=2025-05-07T04%3A14%3A33Z&amp;sp=r&amp;sv=2024-08-04&amp;sr=b&amp;scid=5aa2df45-6713-5b2b-ae7e-8dfccdf4cc24&amp;skoid=3f3a9132-9530-48ef-96b7-fee5a811733f&amp;sktid=a48cca56-e6da-484e-a814-9c849652bcb3&amp;skt=2025-05-07T02%3A15%3A15Z&amp;ske=2025-05-08T02%3A15%3A15Z&amp;sks=b&amp;skv=2024-08-04&amp;sig=Vkx%2BZzExUvqKLJBiHeFcPtmF0/r4Hjt7BSOmccsAPdA%3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11387" y="2014258"/>
            <a:ext cx="7805282" cy="49864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3" name="Text 0"/>
          <p:cNvSpPr/>
          <p:nvPr/>
        </p:nvSpPr>
        <p:spPr>
          <a:xfrm>
            <a:off x="285751" y="528639"/>
            <a:ext cx="3282910" cy="735806"/>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Conclusion</a:t>
            </a:r>
            <a:endParaRPr lang="en-US" sz="4450" dirty="0"/>
          </a:p>
        </p:txBody>
      </p:sp>
      <p:sp>
        <p:nvSpPr>
          <p:cNvPr id="4" name="Shape 1"/>
          <p:cNvSpPr/>
          <p:nvPr/>
        </p:nvSpPr>
        <p:spPr>
          <a:xfrm>
            <a:off x="285751" y="2584015"/>
            <a:ext cx="6972300" cy="2730935"/>
          </a:xfrm>
          <a:prstGeom prst="roundRect">
            <a:avLst>
              <a:gd name="adj" fmla="val 5654"/>
            </a:avLst>
          </a:prstGeom>
          <a:solidFill>
            <a:srgbClr val="DADBF1"/>
          </a:solidFill>
          <a:ln w="7620">
            <a:solidFill>
              <a:srgbClr val="C0C1D7"/>
            </a:solidFill>
            <a:prstDash val="solid"/>
          </a:ln>
        </p:spPr>
        <p:txBody>
          <a:bodyPr/>
          <a:lstStyle/>
          <a:p>
            <a:endParaRPr lang="en-US"/>
          </a:p>
        </p:txBody>
      </p:sp>
      <p:sp>
        <p:nvSpPr>
          <p:cNvPr id="5" name="Text 2"/>
          <p:cNvSpPr/>
          <p:nvPr/>
        </p:nvSpPr>
        <p:spPr>
          <a:xfrm>
            <a:off x="447972" y="2811245"/>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Réalisations</a:t>
            </a:r>
            <a:endParaRPr lang="en-US" sz="2200" b="1" dirty="0">
              <a:latin typeface="Inter Bold"/>
              <a:ea typeface="Inter Bold"/>
            </a:endParaRPr>
          </a:p>
        </p:txBody>
      </p:sp>
      <p:sp>
        <p:nvSpPr>
          <p:cNvPr id="6" name="Text 3"/>
          <p:cNvSpPr/>
          <p:nvPr/>
        </p:nvSpPr>
        <p:spPr>
          <a:xfrm>
            <a:off x="662464" y="3421990"/>
            <a:ext cx="6595586" cy="1636544"/>
          </a:xfrm>
          <a:prstGeom prst="rect">
            <a:avLst/>
          </a:prstGeom>
          <a:noFill/>
          <a:ln/>
        </p:spPr>
        <p:txBody>
          <a:bodyPr wrap="square" lIns="0" tIns="0" rIns="0" bIns="0" rtlCol="0" anchor="t"/>
          <a:lstStyle/>
          <a:p>
            <a:pPr>
              <a:lnSpc>
                <a:spcPts val="2850"/>
              </a:lnSpc>
            </a:pPr>
            <a:r>
              <a:rPr lang="fr-FR" sz="1750" dirty="0"/>
              <a:t>La plateforme utilise efficacement l’IA et le NLP pour améliorer l’expérience des candidats et la qualité des CVs. En combinant recommandation d’emplois, génération et optimisation de CVs, elle augmente les chances de trouver des opportunités </a:t>
            </a:r>
            <a:r>
              <a:rPr lang="fr-FR" sz="1750" dirty="0">
                <a:latin typeface="Inter"/>
              </a:rPr>
              <a:t>pertinentes.</a:t>
            </a:r>
            <a:endParaRPr lang="en-US" sz="1750" dirty="0">
              <a:latin typeface="Inter"/>
            </a:endParaRPr>
          </a:p>
        </p:txBody>
      </p:sp>
      <p:sp>
        <p:nvSpPr>
          <p:cNvPr id="7" name="Shape 4"/>
          <p:cNvSpPr/>
          <p:nvPr/>
        </p:nvSpPr>
        <p:spPr>
          <a:xfrm>
            <a:off x="7420272" y="2587273"/>
            <a:ext cx="6486883" cy="2727677"/>
          </a:xfrm>
          <a:prstGeom prst="roundRect">
            <a:avLst>
              <a:gd name="adj" fmla="val 5654"/>
            </a:avLst>
          </a:prstGeom>
          <a:solidFill>
            <a:srgbClr val="DADBF1"/>
          </a:solidFill>
          <a:ln w="7620">
            <a:solidFill>
              <a:srgbClr val="C0C1D7"/>
            </a:solidFill>
            <a:prstDash val="solid"/>
          </a:ln>
        </p:spPr>
        <p:txBody>
          <a:bodyPr/>
          <a:lstStyle/>
          <a:p>
            <a:endParaRPr lang="en-US"/>
          </a:p>
        </p:txBody>
      </p:sp>
      <p:sp>
        <p:nvSpPr>
          <p:cNvPr id="8" name="Text 5"/>
          <p:cNvSpPr/>
          <p:nvPr/>
        </p:nvSpPr>
        <p:spPr>
          <a:xfrm>
            <a:off x="7708403" y="2816513"/>
            <a:ext cx="2835235" cy="354330"/>
          </a:xfrm>
          <a:prstGeom prst="rect">
            <a:avLst/>
          </a:prstGeom>
          <a:noFill/>
          <a:ln/>
        </p:spPr>
        <p:txBody>
          <a:bodyPr wrap="none" lIns="0" tIns="0" rIns="0" bIns="0" rtlCol="0" anchor="t"/>
          <a:lstStyle/>
          <a:p>
            <a:pPr>
              <a:lnSpc>
                <a:spcPts val="2750"/>
              </a:lnSpc>
            </a:pPr>
            <a:r>
              <a:rPr lang="fr-FR" sz="2200" b="1" dirty="0">
                <a:latin typeface="Inter Bold"/>
                <a:ea typeface="Inter Bold"/>
              </a:rPr>
              <a:t>Perspectives</a:t>
            </a:r>
            <a:endParaRPr lang="en-US" sz="2200" b="1" dirty="0">
              <a:latin typeface="Inter Bold"/>
              <a:ea typeface="Inter Bold"/>
            </a:endParaRPr>
          </a:p>
        </p:txBody>
      </p:sp>
      <p:sp>
        <p:nvSpPr>
          <p:cNvPr id="9" name="Text 6"/>
          <p:cNvSpPr/>
          <p:nvPr/>
        </p:nvSpPr>
        <p:spPr>
          <a:xfrm>
            <a:off x="7871399" y="3498040"/>
            <a:ext cx="6035756" cy="1560494"/>
          </a:xfrm>
          <a:prstGeom prst="rect">
            <a:avLst/>
          </a:prstGeom>
          <a:noFill/>
          <a:ln/>
        </p:spPr>
        <p:txBody>
          <a:bodyPr wrap="square" lIns="0" tIns="0" rIns="0" bIns="0" rtlCol="0" anchor="t"/>
          <a:lstStyle/>
          <a:p>
            <a:pPr lvl="0" eaLnBrk="0" fontAlgn="base" hangingPunct="0">
              <a:spcBef>
                <a:spcPct val="0"/>
              </a:spcBef>
              <a:spcAft>
                <a:spcPct val="0"/>
              </a:spcAft>
              <a:buFontTx/>
              <a:buChar char="•"/>
            </a:pPr>
            <a:r>
              <a:rPr lang="fr-FR" altLang="fr-FR" sz="1750" dirty="0"/>
              <a:t> Connexion à LinkedIn/Indeed pour des offres en temps réel</a:t>
            </a:r>
          </a:p>
          <a:p>
            <a:pPr eaLnBrk="0" fontAlgn="base" hangingPunct="0">
              <a:spcBef>
                <a:spcPct val="0"/>
              </a:spcBef>
              <a:spcAft>
                <a:spcPct val="0"/>
              </a:spcAft>
              <a:buFontTx/>
              <a:buChar char="•"/>
            </a:pPr>
            <a:r>
              <a:rPr lang="fr-FR" altLang="fr-FR" sz="1750" dirty="0"/>
              <a:t> Amélioration des recommandations via le </a:t>
            </a:r>
            <a:r>
              <a:rPr lang="fr-FR" altLang="fr-FR" sz="1750" dirty="0" err="1"/>
              <a:t>deep</a:t>
            </a:r>
            <a:r>
              <a:rPr lang="fr-FR" altLang="fr-FR" sz="1750" dirty="0"/>
              <a:t> </a:t>
            </a:r>
            <a:r>
              <a:rPr lang="fr-FR" altLang="fr-FR" sz="1750" dirty="0" err="1"/>
              <a:t>learning</a:t>
            </a:r>
            <a:endParaRPr lang="fr-FR" altLang="fr-FR" sz="1750" dirty="0"/>
          </a:p>
          <a:p>
            <a:pPr eaLnBrk="0" fontAlgn="base" hangingPunct="0">
              <a:spcBef>
                <a:spcPct val="0"/>
              </a:spcBef>
              <a:spcAft>
                <a:spcPct val="0"/>
              </a:spcAft>
              <a:buFontTx/>
              <a:buChar char="•"/>
            </a:pPr>
            <a:r>
              <a:rPr lang="fr-FR" altLang="fr-FR" sz="1750" dirty="0"/>
              <a:t> Support multilingue pour un public élargi</a:t>
            </a:r>
          </a:p>
          <a:p>
            <a:pPr eaLnBrk="0" fontAlgn="base" hangingPunct="0">
              <a:spcBef>
                <a:spcPct val="0"/>
              </a:spcBef>
              <a:spcAft>
                <a:spcPct val="0"/>
              </a:spcAft>
              <a:buFontTx/>
              <a:buChar char="•"/>
            </a:pPr>
            <a:r>
              <a:rPr lang="fr-FR" altLang="fr-FR" sz="1750" dirty="0"/>
              <a:t> Application mobile pour plus d’accessibilité</a:t>
            </a:r>
          </a:p>
          <a:p>
            <a:pPr lvl="0" eaLnBrk="0" fontAlgn="base" hangingPunct="0">
              <a:spcBef>
                <a:spcPct val="0"/>
              </a:spcBef>
              <a:spcAft>
                <a:spcPct val="0"/>
              </a:spcAft>
              <a:buFontTx/>
              <a:buChar char="•"/>
            </a:pPr>
            <a:endParaRPr lang="fr-FR" altLang="fr-FR" sz="1750" dirty="0">
              <a:latin typeface="Inter"/>
            </a:endParaRPr>
          </a:p>
        </p:txBody>
      </p:sp>
      <p:sp>
        <p:nvSpPr>
          <p:cNvPr id="10" name="Shape 7"/>
          <p:cNvSpPr/>
          <p:nvPr/>
        </p:nvSpPr>
        <p:spPr>
          <a:xfrm>
            <a:off x="285751" y="5725909"/>
            <a:ext cx="7556421" cy="1322189"/>
          </a:xfrm>
          <a:prstGeom prst="roundRect">
            <a:avLst>
              <a:gd name="adj" fmla="val 7205"/>
            </a:avLst>
          </a:prstGeom>
          <a:solidFill>
            <a:srgbClr val="DADBF1"/>
          </a:solidFill>
          <a:ln w="7620">
            <a:solidFill>
              <a:srgbClr val="C0C1D7"/>
            </a:solidFill>
            <a:prstDash val="solid"/>
          </a:ln>
        </p:spPr>
        <p:txBody>
          <a:bodyPr/>
          <a:lstStyle/>
          <a:p>
            <a:endParaRPr lang="en-US"/>
          </a:p>
        </p:txBody>
      </p:sp>
      <p:sp>
        <p:nvSpPr>
          <p:cNvPr id="11" name="Text 8"/>
          <p:cNvSpPr/>
          <p:nvPr/>
        </p:nvSpPr>
        <p:spPr>
          <a:xfrm>
            <a:off x="447972" y="588856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Impact</a:t>
            </a:r>
            <a:endParaRPr lang="en-US" sz="2200" dirty="0"/>
          </a:p>
        </p:txBody>
      </p:sp>
      <p:sp>
        <p:nvSpPr>
          <p:cNvPr id="12" name="Text 9"/>
          <p:cNvSpPr/>
          <p:nvPr/>
        </p:nvSpPr>
        <p:spPr>
          <a:xfrm>
            <a:off x="662464" y="6453068"/>
            <a:ext cx="6757808" cy="362903"/>
          </a:xfrm>
          <a:prstGeom prst="rect">
            <a:avLst/>
          </a:prstGeom>
          <a:noFill/>
          <a:ln/>
        </p:spPr>
        <p:txBody>
          <a:bodyPr wrap="none" lIns="0" tIns="0" rIns="0" bIns="0" rtlCol="0" anchor="t"/>
          <a:lstStyle/>
          <a:p>
            <a:r>
              <a:rPr lang="fr-FR" sz="1750" dirty="0">
                <a:latin typeface="Inter"/>
              </a:rPr>
              <a:t>Une recherche d’emploi simplifiée, plus ciblée et plus efficace.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ecd8a103-d543-4248-b674-6a73234556fa}" enabled="1" method="Privileged" siteId="{5047bca2-da88-442e-a09a-d9b8af692adc}" contentBits="0" removed="0"/>
</clbl:labelList>
</file>

<file path=docProps/app.xml><?xml version="1.0" encoding="utf-8"?>
<Properties xmlns="http://schemas.openxmlformats.org/officeDocument/2006/extended-properties" xmlns:vt="http://schemas.openxmlformats.org/officeDocument/2006/docPropsVTypes">
  <TotalTime>6668</TotalTime>
  <Words>579</Words>
  <Application>Microsoft Office PowerPoint</Application>
  <PresentationFormat>Custom</PresentationFormat>
  <Paragraphs>84</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SALAH Houssam (HSH) (external)</cp:lastModifiedBy>
  <cp:revision>27</cp:revision>
  <dcterms:created xsi:type="dcterms:W3CDTF">2025-05-02T21:36:12Z</dcterms:created>
  <dcterms:modified xsi:type="dcterms:W3CDTF">2025-05-07T15:03:04Z</dcterms:modified>
</cp:coreProperties>
</file>

<file path=docProps/thumbnail.jpeg>
</file>